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1" r:id="rId12"/>
    <p:sldId id="267" r:id="rId13"/>
    <p:sldId id="269" r:id="rId14"/>
    <p:sldId id="268" r:id="rId15"/>
    <p:sldId id="271" r:id="rId16"/>
    <p:sldId id="270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87" d="100"/>
          <a:sy n="87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11449-2098-4A79-96E9-7D24BA2AAF69}" type="datetimeFigureOut">
              <a:rPr lang="en-CA" smtClean="0"/>
              <a:t>13/05/2015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EA524-E601-49DD-9BF2-979DCD4298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806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A524-E601-49DD-9BF2-979DCD42989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79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800" dirty="0" smtClean="0"/>
              <a:t>-A biome here in B.C. can be the same as a biome in New Zealand.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-Biomes are classified based on many qualities, such as water availability, temperature, and interactions between biotic and abiotic factors.</a:t>
            </a:r>
          </a:p>
          <a:p>
            <a:pPr lvl="1"/>
            <a:endParaRPr lang="en-US" sz="18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A524-E601-49DD-9BF2-979DCD42989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841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A661E-DFBC-4F4C-9882-5D38CD8999B4}" type="slidenum">
              <a:rPr lang="en-US"/>
              <a:pPr/>
              <a:t>6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7541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1600C-717E-4E45-AFDA-FDB2F689083C}" type="slidenum">
              <a:rPr lang="en-US"/>
              <a:pPr/>
              <a:t>13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3160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C7137-00D1-4E58-8736-617A83DBB180}" type="slidenum">
              <a:rPr lang="en-US"/>
              <a:pPr/>
              <a:t>15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4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586ECF3-2113-4C07-8629-99202EA76A57}" type="datetimeFigureOut">
              <a:rPr lang="en-CA" smtClean="0"/>
              <a:t>13/05/2015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375A47-4BE5-4BA3-B215-BF78F7BD03DB}" type="slidenum">
              <a:rPr lang="en-CA" smtClean="0"/>
              <a:t>‹#›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ECF3-2113-4C07-8629-99202EA76A57}" type="datetimeFigureOut">
              <a:rPr lang="en-CA" smtClean="0"/>
              <a:t>13/05/2015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5A47-4BE5-4BA3-B215-BF78F7BD03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ECF3-2113-4C07-8629-99202EA76A57}" type="datetimeFigureOut">
              <a:rPr lang="en-CA" smtClean="0"/>
              <a:t>13/05/2015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5A47-4BE5-4BA3-B215-BF78F7BD03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ECF3-2113-4C07-8629-99202EA76A57}" type="datetimeFigureOut">
              <a:rPr lang="en-CA" smtClean="0"/>
              <a:t>13/05/2015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5A47-4BE5-4BA3-B215-BF78F7BD03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ECF3-2113-4C07-8629-99202EA76A57}" type="datetimeFigureOut">
              <a:rPr lang="en-CA" smtClean="0"/>
              <a:t>13/05/2015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5A47-4BE5-4BA3-B215-BF78F7BD03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ECF3-2113-4C07-8629-99202EA76A57}" type="datetimeFigureOut">
              <a:rPr lang="en-CA" smtClean="0"/>
              <a:t>13/05/2015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5A47-4BE5-4BA3-B215-BF78F7BD03DB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ECF3-2113-4C07-8629-99202EA76A57}" type="datetimeFigureOut">
              <a:rPr lang="en-CA" smtClean="0"/>
              <a:t>13/05/2015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5A47-4BE5-4BA3-B215-BF78F7BD03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ECF3-2113-4C07-8629-99202EA76A57}" type="datetimeFigureOut">
              <a:rPr lang="en-CA" smtClean="0"/>
              <a:t>13/05/2015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5A47-4BE5-4BA3-B215-BF78F7BD03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ECF3-2113-4C07-8629-99202EA76A57}" type="datetimeFigureOut">
              <a:rPr lang="en-CA" smtClean="0"/>
              <a:t>13/05/2015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5A47-4BE5-4BA3-B215-BF78F7BD03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ECF3-2113-4C07-8629-99202EA76A57}" type="datetimeFigureOut">
              <a:rPr lang="en-CA" smtClean="0"/>
              <a:t>13/05/2015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5A47-4BE5-4BA3-B215-BF78F7BD03DB}" type="slidenum">
              <a:rPr lang="en-CA" smtClean="0"/>
              <a:t>‹#›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ECF3-2113-4C07-8629-99202EA76A57}" type="datetimeFigureOut">
              <a:rPr lang="en-CA" smtClean="0"/>
              <a:t>13/05/2015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5A47-4BE5-4BA3-B215-BF78F7BD03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586ECF3-2113-4C07-8629-99202EA76A57}" type="datetimeFigureOut">
              <a:rPr lang="en-CA" smtClean="0"/>
              <a:t>13/05/2015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3375A47-4BE5-4BA3-B215-BF78F7BD03DB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7353" y="2420888"/>
            <a:ext cx="3313355" cy="3214328"/>
          </a:xfrm>
        </p:spPr>
        <p:txBody>
          <a:bodyPr>
            <a:normAutofit fontScale="90000"/>
          </a:bodyPr>
          <a:lstStyle/>
          <a:p>
            <a:r>
              <a:rPr lang="en-CA" sz="6000" b="1" dirty="0"/>
              <a:t/>
            </a:r>
            <a:br>
              <a:rPr lang="en-CA" sz="6000" b="1" dirty="0"/>
            </a:br>
            <a:r>
              <a:rPr lang="en-CA" sz="6000" b="1" dirty="0" smtClean="0"/>
              <a:t/>
            </a:r>
            <a:br>
              <a:rPr lang="en-CA" sz="6000" b="1" dirty="0" smtClean="0"/>
            </a:br>
            <a:r>
              <a:rPr lang="en-CA" sz="6000" b="1" dirty="0"/>
              <a:t/>
            </a:r>
            <a:br>
              <a:rPr lang="en-CA" sz="6000" b="1" dirty="0"/>
            </a:br>
            <a:r>
              <a:rPr lang="en-CA" sz="6000" b="1" dirty="0" smtClean="0"/>
              <a:t/>
            </a:r>
            <a:br>
              <a:rPr lang="en-CA" sz="6000" b="1" dirty="0" smtClean="0"/>
            </a:br>
            <a:r>
              <a:rPr lang="en-CA" sz="6000" b="1" dirty="0"/>
              <a:t/>
            </a:r>
            <a:br>
              <a:rPr lang="en-CA" sz="6000" b="1" dirty="0"/>
            </a:br>
            <a:r>
              <a:rPr lang="en-CA" sz="6000" b="1" dirty="0" smtClean="0"/>
              <a:t/>
            </a:r>
            <a:br>
              <a:rPr lang="en-CA" sz="6000" b="1" dirty="0" smtClean="0"/>
            </a:br>
            <a:r>
              <a:rPr lang="en-CA" sz="6000" b="1" dirty="0"/>
              <a:t/>
            </a:r>
            <a:br>
              <a:rPr lang="en-CA" sz="6000" b="1" dirty="0"/>
            </a:br>
            <a:r>
              <a:rPr lang="en-CA" sz="6000" b="1" dirty="0" smtClean="0"/>
              <a:t/>
            </a:r>
            <a:br>
              <a:rPr lang="en-CA" sz="6000" b="1" dirty="0" smtClean="0"/>
            </a:br>
            <a:r>
              <a:rPr lang="en-CA" sz="6000" b="1" dirty="0"/>
              <a:t/>
            </a:r>
            <a:br>
              <a:rPr lang="en-CA" sz="6000" b="1" dirty="0"/>
            </a:br>
            <a:r>
              <a:rPr lang="en-CA" sz="6000" b="1" dirty="0" smtClean="0"/>
              <a:t>Biomes </a:t>
            </a:r>
            <a:r>
              <a:rPr lang="en-CA" sz="6000" dirty="0" smtClean="0"/>
              <a:t/>
            </a:r>
            <a:br>
              <a:rPr lang="en-CA" sz="6000" dirty="0" smtClean="0"/>
            </a:br>
            <a:r>
              <a:rPr lang="en-CA" sz="6000" dirty="0"/>
              <a:t/>
            </a:r>
            <a:br>
              <a:rPr lang="en-CA" sz="6000" dirty="0"/>
            </a:br>
            <a:r>
              <a:rPr lang="en-CA" sz="2200" dirty="0" smtClean="0"/>
              <a:t>Class website:</a:t>
            </a:r>
            <a:br>
              <a:rPr lang="en-CA" sz="2200" dirty="0" smtClean="0"/>
            </a:br>
            <a:r>
              <a:rPr lang="en-CA" sz="2200" smtClean="0">
                <a:solidFill>
                  <a:schemeClr val="tx1"/>
                </a:solidFill>
              </a:rPr>
              <a:t>www.hindsscience10</a:t>
            </a:r>
            <a:r>
              <a:rPr lang="en-CA" sz="2200" dirty="0" smtClean="0">
                <a:solidFill>
                  <a:schemeClr val="tx1"/>
                </a:solidFill>
              </a:rPr>
              <a:t>. weebly.com</a:t>
            </a:r>
            <a:endParaRPr lang="en-CA" sz="6000" dirty="0"/>
          </a:p>
        </p:txBody>
      </p:sp>
      <p:pic>
        <p:nvPicPr>
          <p:cNvPr id="1030" name="Picture 6" descr="C:\Users\Kim\AppData\Local\Microsoft\Windows\Temporary Internet Files\Content.IE5\064M74ZQ\MP9004251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1299"/>
            <a:ext cx="3047999" cy="202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im\AppData\Local\Microsoft\Windows\Temporary Internet Files\Content.IE5\WC90UBWP\MP90040276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420888"/>
            <a:ext cx="3047999" cy="203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Kim\AppData\Local\Microsoft\Windows\Temporary Internet Files\Content.IE5\DT3XA0QM\MP90043856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30" y="4597261"/>
            <a:ext cx="3047999" cy="203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2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How to read a graph</a:t>
            </a:r>
            <a:endParaRPr lang="en-CA" dirty="0"/>
          </a:p>
        </p:txBody>
      </p:sp>
      <p:pic>
        <p:nvPicPr>
          <p:cNvPr id="4" name="Picture 28" descr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124269" cy="35083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en-CA" dirty="0" smtClean="0"/>
              <a:t>Practice Problems pg. 13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060848"/>
            <a:ext cx="6777317" cy="3508977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Identify the biome </a:t>
            </a:r>
          </a:p>
          <a:p>
            <a:pPr lvl="1"/>
            <a:r>
              <a:rPr lang="en-CA" dirty="0" smtClean="0"/>
              <a:t>1. the region has an average annual precipitation of about 175 cm and an average annual temperature of 5 degrees Celsius.</a:t>
            </a:r>
          </a:p>
          <a:p>
            <a:pPr lvl="1"/>
            <a:r>
              <a:rPr lang="en-CA" dirty="0" smtClean="0"/>
              <a:t>2. the region ranges in temperature between 0 and 20 degrees and receives about 100 cm of rain</a:t>
            </a:r>
          </a:p>
          <a:p>
            <a:pPr lvl="1"/>
            <a:r>
              <a:rPr lang="en-CA" dirty="0" smtClean="0"/>
              <a:t>3. The region has low average annual precipitation and an average annual temperature that ranges between  -18 and -8 degrees.</a:t>
            </a:r>
          </a:p>
          <a:p>
            <a:pPr lvl="1"/>
            <a:r>
              <a:rPr lang="en-CA" dirty="0" smtClean="0"/>
              <a:t>4. The region has high average annual precipitation and an average annual temperature.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80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Problem Answers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1. Boreal forest</a:t>
            </a:r>
          </a:p>
          <a:p>
            <a:r>
              <a:rPr lang="en-CA" dirty="0" smtClean="0"/>
              <a:t>2. Temperate deciduous forest</a:t>
            </a:r>
          </a:p>
          <a:p>
            <a:r>
              <a:rPr lang="en-CA" dirty="0" smtClean="0"/>
              <a:t>3. Tundra</a:t>
            </a:r>
          </a:p>
          <a:p>
            <a:r>
              <a:rPr lang="en-CA" dirty="0" smtClean="0"/>
              <a:t>4. Temperate rainforest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327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McGraw Hill Ryerson 2007</a:t>
            </a:r>
            <a:endParaRPr lang="en-US" sz="1400" i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5761" y="14514"/>
            <a:ext cx="7315200" cy="1066800"/>
          </a:xfrm>
        </p:spPr>
        <p:txBody>
          <a:bodyPr/>
          <a:lstStyle/>
          <a:p>
            <a:r>
              <a:rPr lang="en-GB" dirty="0" err="1"/>
              <a:t>Climatographs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297" y="1052736"/>
            <a:ext cx="7989143" cy="4654550"/>
          </a:xfrm>
        </p:spPr>
        <p:txBody>
          <a:bodyPr/>
          <a:lstStyle/>
          <a:p>
            <a:r>
              <a:rPr lang="en-US" dirty="0"/>
              <a:t>Climate refers to the average pattern of weather conditions of a large region over a period of 30 years or more.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climatograph</a:t>
            </a:r>
            <a:r>
              <a:rPr lang="en-US" dirty="0"/>
              <a:t> shows the average temperature and precipitation for a location over a period of 30 years or more.</a:t>
            </a:r>
          </a:p>
          <a:p>
            <a:pPr lvl="1"/>
            <a:r>
              <a:rPr lang="en-US" dirty="0" smtClean="0"/>
              <a:t>Examine </a:t>
            </a:r>
            <a:r>
              <a:rPr lang="en-US" dirty="0"/>
              <a:t>the differences between the </a:t>
            </a:r>
            <a:r>
              <a:rPr lang="en-US" dirty="0" err="1"/>
              <a:t>climatographs</a:t>
            </a:r>
            <a:r>
              <a:rPr lang="en-US" dirty="0"/>
              <a:t> for </a:t>
            </a:r>
            <a:r>
              <a:rPr lang="en-US" dirty="0" err="1"/>
              <a:t>Tofino</a:t>
            </a:r>
            <a:r>
              <a:rPr lang="en-US" dirty="0"/>
              <a:t> and </a:t>
            </a:r>
            <a:r>
              <a:rPr lang="en-US" dirty="0" err="1"/>
              <a:t>Osoyoos</a:t>
            </a:r>
            <a:endParaRPr lang="en-US" dirty="0"/>
          </a:p>
          <a:p>
            <a:pPr>
              <a:buFont typeface="Times" pitchFamily="1" charset="0"/>
              <a:buNone/>
            </a:pPr>
            <a:endParaRPr lang="en-US" dirty="0"/>
          </a:p>
        </p:txBody>
      </p:sp>
      <p:grpSp>
        <p:nvGrpSpPr>
          <p:cNvPr id="54284" name="Group 12"/>
          <p:cNvGrpSpPr>
            <a:grpSpLocks/>
          </p:cNvGrpSpPr>
          <p:nvPr/>
        </p:nvGrpSpPr>
        <p:grpSpPr bwMode="auto">
          <a:xfrm>
            <a:off x="1429615" y="4077072"/>
            <a:ext cx="5937250" cy="2600325"/>
            <a:chOff x="768" y="2256"/>
            <a:chExt cx="3983" cy="1744"/>
          </a:xfrm>
        </p:grpSpPr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>
              <a:off x="768" y="2256"/>
              <a:ext cx="3983" cy="17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54281" name="Group 9"/>
            <p:cNvGrpSpPr>
              <a:grpSpLocks/>
            </p:cNvGrpSpPr>
            <p:nvPr/>
          </p:nvGrpSpPr>
          <p:grpSpPr bwMode="auto">
            <a:xfrm>
              <a:off x="800" y="2291"/>
              <a:ext cx="3916" cy="1704"/>
              <a:chOff x="192" y="2352"/>
              <a:chExt cx="3916" cy="1704"/>
            </a:xfrm>
          </p:grpSpPr>
          <p:pic>
            <p:nvPicPr>
              <p:cNvPr id="54279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352"/>
                <a:ext cx="1832" cy="16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280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72"/>
              <a:stretch>
                <a:fillRect/>
              </a:stretch>
            </p:blipFill>
            <p:spPr bwMode="auto">
              <a:xfrm>
                <a:off x="2260" y="2363"/>
                <a:ext cx="1848" cy="1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675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1143000"/>
          </a:xfrm>
        </p:spPr>
        <p:txBody>
          <a:bodyPr/>
          <a:lstStyle/>
          <a:p>
            <a:r>
              <a:rPr lang="en-CA" dirty="0" smtClean="0"/>
              <a:t>Lab 1-1C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492896"/>
            <a:ext cx="6777317" cy="3508977"/>
          </a:xfrm>
        </p:spPr>
        <p:txBody>
          <a:bodyPr/>
          <a:lstStyle/>
          <a:p>
            <a:r>
              <a:rPr lang="en-CA" dirty="0" smtClean="0"/>
              <a:t>Get into partners</a:t>
            </a:r>
          </a:p>
          <a:p>
            <a:r>
              <a:rPr lang="en-CA" dirty="0" smtClean="0"/>
              <a:t>Start to work on parts 1-3</a:t>
            </a:r>
          </a:p>
          <a:p>
            <a:r>
              <a:rPr lang="en-CA" dirty="0" smtClean="0"/>
              <a:t>Grab a piece of graph paper </a:t>
            </a:r>
          </a:p>
          <a:p>
            <a:pPr marL="68580" indent="0">
              <a:buNone/>
            </a:pPr>
            <a:r>
              <a:rPr lang="en-CA" dirty="0" smtClean="0"/>
              <a:t>For a </a:t>
            </a:r>
            <a:r>
              <a:rPr lang="en-CA" dirty="0" err="1" smtClean="0"/>
              <a:t>climatograph</a:t>
            </a:r>
            <a:r>
              <a:rPr lang="en-CA" dirty="0" smtClean="0"/>
              <a:t>. </a:t>
            </a:r>
            <a:endParaRPr lang="en-CA" dirty="0"/>
          </a:p>
        </p:txBody>
      </p:sp>
      <p:pic>
        <p:nvPicPr>
          <p:cNvPr id="5122" name="Picture 2" descr="C:\Users\Kim\AppData\Local\Microsoft\Windows\Temporary Internet Files\Content.IE5\064M74ZQ\MP90038535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39509"/>
            <a:ext cx="2156201" cy="30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8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McGraw Hill Ryerson 2007</a:t>
            </a:r>
            <a:endParaRPr lang="en-US" sz="1400" i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315200" cy="1066800"/>
          </a:xfrm>
        </p:spPr>
        <p:txBody>
          <a:bodyPr/>
          <a:lstStyle/>
          <a:p>
            <a:r>
              <a:rPr lang="en-GB" dirty="0"/>
              <a:t>Adaptations and Biomes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8805863" cy="4703762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90000"/>
              </a:lnSpc>
            </a:pPr>
            <a:r>
              <a:rPr lang="en-US" dirty="0"/>
              <a:t>Biomes are often identified with characteristic biotic factors,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/>
              <a:t>such as a cactus in the desert or a caribou on the tundra.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/>
              <a:t>Many of these characteristic factors have special adaptations for that biome.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/>
              <a:t>An adaptation is a characteristic that allows an organism to better survive and reproduce.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AutoNum type="arabicPeriod"/>
            </a:pPr>
            <a:r>
              <a:rPr lang="en-US" dirty="0"/>
              <a:t>Structural adaptation – a physical feature that helps an organism survive</a:t>
            </a:r>
          </a:p>
          <a:p>
            <a:pPr marL="1809750" lvl="3" indent="-381000">
              <a:lnSpc>
                <a:spcPct val="90000"/>
              </a:lnSpc>
            </a:pPr>
            <a:r>
              <a:rPr lang="en-US" dirty="0"/>
              <a:t>A wolf has large paws to help it run in snow.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AutoNum type="arabicPeriod" startAt="2"/>
            </a:pPr>
            <a:r>
              <a:rPr lang="en-US" dirty="0"/>
              <a:t>Physiological adaptation – a physical or chemical event 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None/>
            </a:pPr>
            <a:r>
              <a:rPr lang="en-US" dirty="0"/>
              <a:t>	inside the body of an organism that allows it to survive</a:t>
            </a:r>
          </a:p>
          <a:p>
            <a:pPr marL="1809750" lvl="3" indent="-381000">
              <a:lnSpc>
                <a:spcPct val="90000"/>
              </a:lnSpc>
            </a:pPr>
            <a:r>
              <a:rPr lang="en-US" dirty="0"/>
              <a:t>A wolf maintains a constant body temperature.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AutoNum type="arabicPeriod" startAt="3"/>
            </a:pPr>
            <a:r>
              <a:rPr lang="en-US" dirty="0" err="1"/>
              <a:t>Behavioural</a:t>
            </a:r>
            <a:r>
              <a:rPr lang="en-US" dirty="0"/>
              <a:t> adaptation – a </a:t>
            </a:r>
            <a:r>
              <a:rPr lang="en-US" dirty="0" err="1"/>
              <a:t>behaviour</a:t>
            </a:r>
            <a:r>
              <a:rPr lang="en-US" dirty="0"/>
              <a:t> that helps an 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None/>
            </a:pPr>
            <a:r>
              <a:rPr lang="en-US" dirty="0"/>
              <a:t>	organism to survive</a:t>
            </a:r>
          </a:p>
          <a:p>
            <a:pPr marL="1809750" lvl="3" indent="-381000">
              <a:lnSpc>
                <a:spcPct val="90000"/>
              </a:lnSpc>
            </a:pPr>
            <a:r>
              <a:rPr lang="en-US" dirty="0"/>
              <a:t>Wolves hunt in packs to capture large prey.</a:t>
            </a:r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29200"/>
            <a:ext cx="121249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0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1143000"/>
          </a:xfrm>
        </p:spPr>
        <p:txBody>
          <a:bodyPr/>
          <a:lstStyle/>
          <a:p>
            <a:r>
              <a:rPr lang="en-CA" dirty="0" smtClean="0"/>
              <a:t>A survey of Biomes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Tundra</a:t>
            </a:r>
          </a:p>
          <a:p>
            <a:r>
              <a:rPr lang="en-CA" dirty="0" smtClean="0"/>
              <a:t>Boreal Forest</a:t>
            </a:r>
          </a:p>
          <a:p>
            <a:r>
              <a:rPr lang="en-CA" dirty="0" smtClean="0"/>
              <a:t>Temperate Deciduous Forest</a:t>
            </a:r>
          </a:p>
          <a:p>
            <a:r>
              <a:rPr lang="en-CA" dirty="0" smtClean="0"/>
              <a:t>Temperate Rainforest</a:t>
            </a:r>
          </a:p>
          <a:p>
            <a:r>
              <a:rPr lang="en-CA" dirty="0" smtClean="0"/>
              <a:t>Grassland (Temperate and Tropical)</a:t>
            </a:r>
          </a:p>
          <a:p>
            <a:r>
              <a:rPr lang="en-CA" dirty="0" smtClean="0"/>
              <a:t>Tropical Rainforest</a:t>
            </a:r>
          </a:p>
          <a:p>
            <a:r>
              <a:rPr lang="en-CA" dirty="0" smtClean="0"/>
              <a:t>Desert (Hot and Cold)</a:t>
            </a:r>
          </a:p>
          <a:p>
            <a:r>
              <a:rPr lang="en-CA" dirty="0" smtClean="0"/>
              <a:t>Permanent Ice (Polar Ice)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6146" name="Picture 2" descr="C:\Users\Kim\AppData\Local\Microsoft\Windows\Temporary Internet Files\Content.IE5\064M74ZQ\MP9001820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1978946" cy="12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Get into 8 groups</a:t>
            </a:r>
          </a:p>
          <a:p>
            <a:r>
              <a:rPr lang="en-CA" dirty="0" smtClean="0"/>
              <a:t>Each group must fill out handout on their own biome</a:t>
            </a:r>
          </a:p>
          <a:p>
            <a:r>
              <a:rPr lang="en-CA" dirty="0" smtClean="0"/>
              <a:t>Present their biome to the class.</a:t>
            </a:r>
            <a:endParaRPr lang="en-CA" dirty="0"/>
          </a:p>
        </p:txBody>
      </p:sp>
      <p:pic>
        <p:nvPicPr>
          <p:cNvPr id="7172" name="Picture 4" descr="C:\Users\Kim\AppData\Local\Microsoft\Windows\Temporary Internet Files\Content.IE5\WC90UBWP\MC9002854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65" y="4127500"/>
            <a:ext cx="1589087" cy="1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Ch</a:t>
            </a:r>
            <a:r>
              <a:rPr lang="en-CA" dirty="0" smtClean="0"/>
              <a:t> 1.1 Biomes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Reading check pages</a:t>
            </a:r>
          </a:p>
          <a:p>
            <a:pPr lvl="1"/>
            <a:r>
              <a:rPr lang="en-CA" dirty="0" err="1" smtClean="0"/>
              <a:t>Pg</a:t>
            </a:r>
            <a:r>
              <a:rPr lang="en-CA" dirty="0" smtClean="0"/>
              <a:t> 12</a:t>
            </a:r>
          </a:p>
          <a:p>
            <a:pPr lvl="1"/>
            <a:r>
              <a:rPr lang="en-CA" dirty="0" err="1" smtClean="0"/>
              <a:t>Pg</a:t>
            </a:r>
            <a:r>
              <a:rPr lang="en-CA" dirty="0" smtClean="0"/>
              <a:t> 15</a:t>
            </a:r>
          </a:p>
          <a:p>
            <a:pPr lvl="1"/>
            <a:r>
              <a:rPr lang="en-CA" dirty="0" err="1" smtClean="0"/>
              <a:t>Pg</a:t>
            </a:r>
            <a:r>
              <a:rPr lang="en-CA" dirty="0" smtClean="0"/>
              <a:t> 19</a:t>
            </a:r>
          </a:p>
          <a:p>
            <a:pPr lvl="1"/>
            <a:r>
              <a:rPr lang="en-CA" dirty="0" err="1" smtClean="0"/>
              <a:t>Pg</a:t>
            </a:r>
            <a:r>
              <a:rPr lang="en-CA" dirty="0" smtClean="0"/>
              <a:t> 25</a:t>
            </a:r>
          </a:p>
          <a:p>
            <a:pPr lvl="1"/>
            <a:r>
              <a:rPr lang="en-CA" dirty="0" err="1" smtClean="0"/>
              <a:t>Pg</a:t>
            </a:r>
            <a:r>
              <a:rPr lang="en-CA" dirty="0" smtClean="0"/>
              <a:t> 29</a:t>
            </a:r>
          </a:p>
          <a:p>
            <a:pPr lvl="1"/>
            <a:r>
              <a:rPr lang="en-CA" dirty="0" smtClean="0"/>
              <a:t>Check your understanding questions </a:t>
            </a:r>
            <a:r>
              <a:rPr lang="en-CA" dirty="0" err="1" smtClean="0"/>
              <a:t>pg</a:t>
            </a:r>
            <a:r>
              <a:rPr lang="en-CA" dirty="0" smtClean="0"/>
              <a:t> 33</a:t>
            </a:r>
          </a:p>
        </p:txBody>
      </p:sp>
    </p:spTree>
    <p:extLst>
      <p:ext uri="{BB962C8B-B14F-4D97-AF65-F5344CB8AC3E}">
        <p14:creationId xmlns:p14="http://schemas.microsoft.com/office/powerpoint/2010/main" val="253908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Chapter 1 Vocab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25780" indent="-457200">
              <a:buAutoNum type="arabicPeriod"/>
            </a:pPr>
            <a:r>
              <a:rPr lang="en-CA" b="1" dirty="0" smtClean="0"/>
              <a:t>Abiotic                                         </a:t>
            </a:r>
            <a:r>
              <a:rPr lang="en-CA" b="1" dirty="0" smtClean="0">
                <a:solidFill>
                  <a:schemeClr val="bg1"/>
                </a:solidFill>
              </a:rPr>
              <a:t>You are expected to keep track </a:t>
            </a:r>
            <a:endParaRPr lang="en-CA" dirty="0">
              <a:solidFill>
                <a:schemeClr val="bg1"/>
              </a:solidFill>
            </a:endParaRPr>
          </a:p>
          <a:p>
            <a:pPr marL="525780" indent="-457200">
              <a:buAutoNum type="arabicPeriod"/>
            </a:pPr>
            <a:r>
              <a:rPr lang="en-CA" b="1" dirty="0" smtClean="0"/>
              <a:t>Adaptation                                  </a:t>
            </a:r>
            <a:r>
              <a:rPr lang="en-CA" b="1" dirty="0" smtClean="0">
                <a:solidFill>
                  <a:schemeClr val="bg1"/>
                </a:solidFill>
              </a:rPr>
              <a:t>of vocab in your binder for each</a:t>
            </a:r>
            <a:endParaRPr lang="en-CA" dirty="0">
              <a:solidFill>
                <a:schemeClr val="bg1"/>
              </a:solidFill>
            </a:endParaRPr>
          </a:p>
          <a:p>
            <a:pPr marL="525780" indent="-457200">
              <a:buAutoNum type="arabicPeriod"/>
            </a:pPr>
            <a:r>
              <a:rPr lang="en-CA" b="1" dirty="0" smtClean="0"/>
              <a:t>Biome                                           </a:t>
            </a:r>
            <a:r>
              <a:rPr lang="en-CA" b="1" dirty="0" smtClean="0">
                <a:solidFill>
                  <a:schemeClr val="bg1"/>
                </a:solidFill>
              </a:rPr>
              <a:t>chapter. Random </a:t>
            </a:r>
            <a:r>
              <a:rPr lang="en-CA" b="1" dirty="0" err="1" smtClean="0">
                <a:solidFill>
                  <a:schemeClr val="bg1"/>
                </a:solidFill>
              </a:rPr>
              <a:t>hw</a:t>
            </a:r>
            <a:r>
              <a:rPr lang="en-CA" b="1" dirty="0" smtClean="0">
                <a:solidFill>
                  <a:schemeClr val="bg1"/>
                </a:solidFill>
              </a:rPr>
              <a:t> checks will </a:t>
            </a:r>
            <a:endParaRPr lang="en-CA" dirty="0">
              <a:solidFill>
                <a:schemeClr val="bg1"/>
              </a:solidFill>
            </a:endParaRPr>
          </a:p>
          <a:p>
            <a:pPr marL="525780" indent="-457200">
              <a:buAutoNum type="arabicPeriod"/>
            </a:pPr>
            <a:r>
              <a:rPr lang="en-CA" b="1" dirty="0" smtClean="0"/>
              <a:t>Biotic                                             </a:t>
            </a:r>
            <a:r>
              <a:rPr lang="en-CA" b="1" dirty="0" smtClean="0">
                <a:solidFill>
                  <a:schemeClr val="bg1"/>
                </a:solidFill>
              </a:rPr>
              <a:t>be done.</a:t>
            </a:r>
            <a:endParaRPr lang="en-CA" dirty="0" smtClean="0">
              <a:solidFill>
                <a:schemeClr val="bg1"/>
              </a:solidFill>
            </a:endParaRPr>
          </a:p>
          <a:p>
            <a:pPr marL="525780" indent="-457200">
              <a:buAutoNum type="arabicPeriod"/>
            </a:pPr>
            <a:r>
              <a:rPr lang="en-CA" b="1" dirty="0" smtClean="0"/>
              <a:t>Climate</a:t>
            </a:r>
            <a:endParaRPr lang="en-CA" dirty="0" smtClean="0"/>
          </a:p>
          <a:p>
            <a:pPr marL="525780" indent="-457200">
              <a:buAutoNum type="arabicPeriod"/>
            </a:pPr>
            <a:r>
              <a:rPr lang="en-CA" b="1" dirty="0" err="1" smtClean="0"/>
              <a:t>Climatograph</a:t>
            </a:r>
            <a:endParaRPr lang="en-CA" dirty="0"/>
          </a:p>
          <a:p>
            <a:pPr marL="525780" indent="-457200">
              <a:buAutoNum type="arabicPeriod"/>
            </a:pPr>
            <a:r>
              <a:rPr lang="en-CA" b="1" dirty="0" smtClean="0"/>
              <a:t>Commensalism</a:t>
            </a:r>
            <a:endParaRPr lang="en-CA" dirty="0"/>
          </a:p>
          <a:p>
            <a:pPr marL="525780" indent="-457200">
              <a:buAutoNum type="arabicPeriod"/>
            </a:pPr>
            <a:r>
              <a:rPr lang="en-CA" b="1" dirty="0" smtClean="0"/>
              <a:t>Competition</a:t>
            </a:r>
            <a:endParaRPr lang="en-CA" dirty="0"/>
          </a:p>
          <a:p>
            <a:pPr marL="525780" indent="-457200">
              <a:buAutoNum type="arabicPeriod"/>
            </a:pPr>
            <a:r>
              <a:rPr lang="en-CA" b="1" dirty="0" smtClean="0"/>
              <a:t>Ecosystem</a:t>
            </a:r>
            <a:endParaRPr lang="en-CA" dirty="0"/>
          </a:p>
          <a:p>
            <a:pPr marL="525780" indent="-457200">
              <a:buAutoNum type="arabicPeriod"/>
            </a:pPr>
            <a:r>
              <a:rPr lang="en-CA" b="1" dirty="0" smtClean="0"/>
              <a:t>Mutualism</a:t>
            </a:r>
            <a:endParaRPr lang="en-CA" dirty="0"/>
          </a:p>
          <a:p>
            <a:pPr marL="525780" indent="-457200">
              <a:buAutoNum type="arabicPeriod"/>
            </a:pPr>
            <a:r>
              <a:rPr lang="en-CA" b="1" dirty="0" smtClean="0"/>
              <a:t>Niche</a:t>
            </a:r>
            <a:endParaRPr lang="en-CA" dirty="0"/>
          </a:p>
          <a:p>
            <a:pPr marL="525780" indent="-457200">
              <a:buAutoNum type="arabicPeriod"/>
            </a:pPr>
            <a:r>
              <a:rPr lang="en-CA" b="1" dirty="0" smtClean="0"/>
              <a:t>Parasitism</a:t>
            </a:r>
            <a:endParaRPr lang="en-CA" dirty="0"/>
          </a:p>
          <a:p>
            <a:pPr marL="525780" indent="-457200">
              <a:buAutoNum type="arabicPeriod"/>
            </a:pPr>
            <a:r>
              <a:rPr lang="en-CA" b="1" dirty="0" smtClean="0"/>
              <a:t>Predation</a:t>
            </a:r>
            <a:endParaRPr lang="en-CA" dirty="0"/>
          </a:p>
          <a:p>
            <a:pPr marL="525780" indent="-457200">
              <a:buAutoNum type="arabicPeriod"/>
            </a:pPr>
            <a:r>
              <a:rPr lang="en-CA" b="1" dirty="0" smtClean="0"/>
              <a:t>symbiosis</a:t>
            </a:r>
            <a:endParaRPr lang="en-CA" dirty="0"/>
          </a:p>
          <a:p>
            <a:endParaRPr lang="en-CA" dirty="0"/>
          </a:p>
        </p:txBody>
      </p:sp>
      <p:pic>
        <p:nvPicPr>
          <p:cNvPr id="2053" name="Picture 5" descr="C:\Users\Kim\AppData\Local\Microsoft\Windows\Temporary Internet Files\Content.IE5\WC90UBWP\MP9004308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06" y="3284984"/>
            <a:ext cx="3240360" cy="23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BBECPO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endParaRPr lang="en-CA" dirty="0"/>
          </a:p>
          <a:p>
            <a:r>
              <a:rPr lang="en-CA" dirty="0"/>
              <a:t>B-Biosphere</a:t>
            </a:r>
          </a:p>
          <a:p>
            <a:endParaRPr lang="en-CA" dirty="0"/>
          </a:p>
          <a:p>
            <a:r>
              <a:rPr lang="en-CA" dirty="0"/>
              <a:t>B-Biome</a:t>
            </a:r>
          </a:p>
          <a:p>
            <a:endParaRPr lang="en-CA" dirty="0"/>
          </a:p>
          <a:p>
            <a:r>
              <a:rPr lang="en-CA" dirty="0"/>
              <a:t>E-Ecosystem</a:t>
            </a:r>
          </a:p>
          <a:p>
            <a:endParaRPr lang="en-CA" dirty="0"/>
          </a:p>
          <a:p>
            <a:r>
              <a:rPr lang="en-CA" dirty="0"/>
              <a:t>C-Community</a:t>
            </a:r>
          </a:p>
          <a:p>
            <a:endParaRPr lang="en-CA" dirty="0"/>
          </a:p>
          <a:p>
            <a:r>
              <a:rPr lang="en-CA" dirty="0"/>
              <a:t>P-Population</a:t>
            </a:r>
          </a:p>
          <a:p>
            <a:endParaRPr lang="en-CA" dirty="0"/>
          </a:p>
          <a:p>
            <a:r>
              <a:rPr lang="en-CA" dirty="0"/>
              <a:t>O-Organism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3751348" cy="422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2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biome is a region with similar biotic and </a:t>
            </a:r>
            <a:br>
              <a:rPr lang="en-US" sz="2000" dirty="0"/>
            </a:br>
            <a:r>
              <a:rPr lang="en-US" sz="2000" dirty="0"/>
              <a:t>abiotic components.</a:t>
            </a:r>
          </a:p>
          <a:p>
            <a:pPr lvl="2"/>
            <a:r>
              <a:rPr lang="en-US" sz="1800" dirty="0"/>
              <a:t>Biotic = living things</a:t>
            </a:r>
          </a:p>
          <a:p>
            <a:pPr lvl="2"/>
            <a:r>
              <a:rPr lang="en-US" sz="1800" dirty="0"/>
              <a:t>Abiotic = non-living things (air, water, soil, etc.)</a:t>
            </a:r>
          </a:p>
          <a:p>
            <a:pPr lvl="1"/>
            <a:r>
              <a:rPr lang="en-US" sz="1800" dirty="0"/>
              <a:t>If biotic and abiotic conditions are the same, similar </a:t>
            </a:r>
            <a:br>
              <a:rPr lang="en-US" sz="1800" dirty="0"/>
            </a:br>
            <a:r>
              <a:rPr lang="en-US" sz="1800" dirty="0"/>
              <a:t>biomes can exist far apart</a:t>
            </a:r>
            <a:r>
              <a:rPr lang="en-US" sz="1800" dirty="0" smtClean="0"/>
              <a:t>. Ex- BC same as New Zealand</a:t>
            </a:r>
            <a:endParaRPr lang="en-US" sz="1800" dirty="0"/>
          </a:p>
          <a:p>
            <a:pPr lvl="1"/>
            <a:r>
              <a:rPr lang="en-US" sz="1800" dirty="0" smtClean="0"/>
              <a:t>Examples </a:t>
            </a:r>
            <a:r>
              <a:rPr lang="en-US" sz="1800" dirty="0"/>
              <a:t>of Biomes: Boreal forest, desert, grassland, permanent ice, temperate deciduous forest, temperate rainforest, tropical rainforest, and tundra.</a:t>
            </a:r>
          </a:p>
          <a:p>
            <a:endParaRPr lang="en-CA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48" y="791878"/>
            <a:ext cx="2407527" cy="270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8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  </a:t>
            </a:r>
            <a:r>
              <a:rPr lang="en-CA" u="sng" dirty="0" smtClean="0"/>
              <a:t>Biotic </a:t>
            </a:r>
            <a:r>
              <a:rPr lang="en-CA" dirty="0" smtClean="0"/>
              <a:t>      </a:t>
            </a:r>
            <a:r>
              <a:rPr lang="en-CA" dirty="0" err="1" smtClean="0"/>
              <a:t>vs</a:t>
            </a:r>
            <a:r>
              <a:rPr lang="en-CA" dirty="0" smtClean="0"/>
              <a:t>      </a:t>
            </a:r>
            <a:r>
              <a:rPr lang="en-CA" u="sng" dirty="0" smtClean="0"/>
              <a:t>Abiotic</a:t>
            </a:r>
            <a:endParaRPr lang="en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Living organisms   </a:t>
            </a:r>
          </a:p>
          <a:p>
            <a:pPr lvl="1"/>
            <a:r>
              <a:rPr lang="en-CA" dirty="0" smtClean="0"/>
              <a:t>Plants</a:t>
            </a:r>
          </a:p>
          <a:p>
            <a:pPr lvl="1"/>
            <a:r>
              <a:rPr lang="en-CA" dirty="0" smtClean="0"/>
              <a:t>Animals</a:t>
            </a:r>
          </a:p>
          <a:p>
            <a:pPr lvl="1"/>
            <a:r>
              <a:rPr lang="en-CA" dirty="0" smtClean="0"/>
              <a:t>Fungi</a:t>
            </a:r>
          </a:p>
          <a:p>
            <a:pPr lvl="1"/>
            <a:r>
              <a:rPr lang="en-CA" dirty="0" smtClean="0"/>
              <a:t>Bacteria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378" y="2313432"/>
            <a:ext cx="3419856" cy="3493008"/>
          </a:xfrm>
        </p:spPr>
        <p:txBody>
          <a:bodyPr/>
          <a:lstStyle/>
          <a:p>
            <a:r>
              <a:rPr lang="en-CA" dirty="0" smtClean="0"/>
              <a:t>Non living</a:t>
            </a:r>
          </a:p>
          <a:p>
            <a:pPr lvl="1"/>
            <a:r>
              <a:rPr lang="en-CA" dirty="0" smtClean="0"/>
              <a:t>Sunlight</a:t>
            </a:r>
          </a:p>
          <a:p>
            <a:pPr lvl="1"/>
            <a:r>
              <a:rPr lang="en-CA" dirty="0" smtClean="0"/>
              <a:t>Soil</a:t>
            </a:r>
          </a:p>
          <a:p>
            <a:pPr lvl="1"/>
            <a:r>
              <a:rPr lang="en-CA" dirty="0" smtClean="0"/>
              <a:t>Moisture</a:t>
            </a:r>
          </a:p>
          <a:p>
            <a:pPr lvl="1"/>
            <a:r>
              <a:rPr lang="en-CA" dirty="0" smtClean="0"/>
              <a:t>Temperature</a:t>
            </a:r>
            <a:endParaRPr lang="en-CA" dirty="0"/>
          </a:p>
        </p:txBody>
      </p:sp>
      <p:pic>
        <p:nvPicPr>
          <p:cNvPr id="3076" name="Picture 4" descr="https://encrypted-tbn2.gstatic.com/images?q=tbn:ANd9GcRR4FdjvDZCKtpl92CgrErUD5uTWhJ5zelyKIFgmujhREbPNx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365105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im\AppData\Local\Microsoft\Windows\Temporary Internet Files\Content.IE5\064M74ZQ\MC90041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51665"/>
            <a:ext cx="1512168" cy="137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4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McGraw Hill Ryerson 2007</a:t>
            </a:r>
            <a:endParaRPr lang="en-US" sz="1400" i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24497"/>
            <a:ext cx="7315200" cy="1066800"/>
          </a:xfrm>
        </p:spPr>
        <p:txBody>
          <a:bodyPr>
            <a:noAutofit/>
          </a:bodyPr>
          <a:lstStyle/>
          <a:p>
            <a:r>
              <a:rPr lang="en-GB" sz="2400" dirty="0"/>
              <a:t>Factors </a:t>
            </a:r>
            <a:r>
              <a:rPr lang="en-GB" sz="2400" dirty="0" smtClean="0"/>
              <a:t>that </a:t>
            </a:r>
            <a:r>
              <a:rPr lang="en-GB" sz="2400" dirty="0"/>
              <a:t>Influence the Characteristics and Distribution of Biomes</a:t>
            </a:r>
            <a:endParaRPr lang="en-US" sz="2400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7125" y="1447800"/>
            <a:ext cx="8534400" cy="4724400"/>
          </a:xfrm>
        </p:spPr>
        <p:txBody>
          <a:bodyPr/>
          <a:lstStyle/>
          <a:p>
            <a:r>
              <a:rPr lang="en-US" dirty="0"/>
              <a:t>Certain characteristics help to identify biomes.</a:t>
            </a:r>
          </a:p>
          <a:p>
            <a:pPr lvl="1"/>
            <a:r>
              <a:rPr lang="en-US" dirty="0"/>
              <a:t>Temperature and precipitation are two of the </a:t>
            </a:r>
          </a:p>
          <a:p>
            <a:pPr lvl="1">
              <a:buFont typeface="Wingdings" pitchFamily="1" charset="2"/>
              <a:buNone/>
            </a:pPr>
            <a:r>
              <a:rPr lang="en-US" dirty="0"/>
              <a:t>	most important abiotic factors.</a:t>
            </a:r>
          </a:p>
          <a:p>
            <a:pPr lvl="1"/>
            <a:r>
              <a:rPr lang="en-US" dirty="0"/>
              <a:t>Other factors include latitude, elevation, and </a:t>
            </a:r>
          </a:p>
          <a:p>
            <a:pPr lvl="1">
              <a:buFont typeface="Wingdings" pitchFamily="1" charset="2"/>
              <a:buNone/>
            </a:pPr>
            <a:r>
              <a:rPr lang="en-US" dirty="0"/>
              <a:t>	ocean currents.</a:t>
            </a:r>
          </a:p>
        </p:txBody>
      </p:sp>
      <p:pic>
        <p:nvPicPr>
          <p:cNvPr id="50203" name="Picture 27" descr="ppt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825341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410200" y="6477000"/>
            <a:ext cx="1728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D5613"/>
                </a:solidFill>
              </a:rPr>
              <a:t> See pages 10 - 13</a:t>
            </a:r>
            <a:endParaRPr lang="en-US"/>
          </a:p>
        </p:txBody>
      </p:sp>
      <p:pic>
        <p:nvPicPr>
          <p:cNvPr id="50205" name="Picture 29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9" y="5517243"/>
            <a:ext cx="28956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3276600" y="6400800"/>
            <a:ext cx="2281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Biomes of the 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256" y="-891480"/>
            <a:ext cx="7024744" cy="2257320"/>
          </a:xfrm>
        </p:spPr>
        <p:txBody>
          <a:bodyPr>
            <a:normAutofit/>
          </a:bodyPr>
          <a:lstStyle/>
          <a:p>
            <a:r>
              <a:rPr lang="en-CA" sz="4400" b="1" dirty="0" smtClean="0"/>
              <a:t>Biomes Worksheet</a:t>
            </a:r>
            <a:endParaRPr lang="en-CA" sz="4400" b="1" dirty="0"/>
          </a:p>
        </p:txBody>
      </p:sp>
      <p:pic>
        <p:nvPicPr>
          <p:cNvPr id="4" name="Picture 27" descr="ppt1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" y="1628800"/>
            <a:ext cx="91440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7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1143000"/>
          </a:xfrm>
        </p:spPr>
        <p:txBody>
          <a:bodyPr/>
          <a:lstStyle/>
          <a:p>
            <a:r>
              <a:rPr lang="en-CA" dirty="0" smtClean="0"/>
              <a:t>Influencing Factors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052" y="1340768"/>
            <a:ext cx="6777317" cy="3508977"/>
          </a:xfrm>
        </p:spPr>
        <p:txBody>
          <a:bodyPr/>
          <a:lstStyle/>
          <a:p>
            <a:r>
              <a:rPr lang="en-CA" dirty="0" smtClean="0"/>
              <a:t>Temperature</a:t>
            </a:r>
          </a:p>
          <a:p>
            <a:r>
              <a:rPr lang="en-CA" dirty="0" smtClean="0"/>
              <a:t>Precipitation (rainfall, snow, mist &amp;  fog)</a:t>
            </a:r>
          </a:p>
          <a:p>
            <a:r>
              <a:rPr lang="en-CA" dirty="0" smtClean="0"/>
              <a:t>Latitude</a:t>
            </a:r>
          </a:p>
          <a:p>
            <a:r>
              <a:rPr lang="en-CA" dirty="0" smtClean="0"/>
              <a:t>Elevation</a:t>
            </a:r>
          </a:p>
          <a:p>
            <a:r>
              <a:rPr lang="en-CA" dirty="0" smtClean="0"/>
              <a:t>Ocean Currents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645024"/>
            <a:ext cx="648072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41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en-CA" dirty="0" smtClean="0"/>
              <a:t>Influencing factors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6777317" cy="45170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u="sng" dirty="0"/>
              <a:t>Latitude</a:t>
            </a:r>
            <a:r>
              <a:rPr lang="en-US" sz="2000" dirty="0"/>
              <a:t> is an abiotic factor that influences biomes.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Latitude is the distance north and south from the equator.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Latitude influences both temperature and precipitation.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tropical zone has very warm temperatures and high precipitation.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tropical zone receives more direct sunlight than do temperate zones.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000" b="1" u="sng" dirty="0"/>
              <a:t>Elevation</a:t>
            </a:r>
            <a:r>
              <a:rPr lang="en-US" sz="2000" dirty="0"/>
              <a:t> also influences biomes.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 atmosphere is thinner at higher elevations, and therefore less heat is retained.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Windward sides of mountains are wet, leeward sides are very dry.</a:t>
            </a:r>
          </a:p>
          <a:p>
            <a:pPr>
              <a:lnSpc>
                <a:spcPct val="90000"/>
              </a:lnSpc>
            </a:pPr>
            <a:r>
              <a:rPr lang="en-US" sz="2000" b="1" u="sng" dirty="0"/>
              <a:t>Ocean currents </a:t>
            </a:r>
            <a:r>
              <a:rPr lang="en-US" sz="2000" dirty="0"/>
              <a:t>carry warmth and moisture to coastal areas.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Where warm currents meet land, temperate biomes are found.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64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224</TotalTime>
  <Words>645</Words>
  <Application>Microsoft Office PowerPoint</Application>
  <PresentationFormat>On-screen Show (4:3)</PresentationFormat>
  <Paragraphs>137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Times</vt:lpstr>
      <vt:lpstr>Wingdings</vt:lpstr>
      <vt:lpstr>Wingdings 2</vt:lpstr>
      <vt:lpstr>Austin</vt:lpstr>
      <vt:lpstr>         Biomes   Class website: www.hindsscience10. weebly.com</vt:lpstr>
      <vt:lpstr>Chapter 1 Vocab</vt:lpstr>
      <vt:lpstr>BBECPO</vt:lpstr>
      <vt:lpstr>Biome</vt:lpstr>
      <vt:lpstr>  Biotic       vs      Abiotic</vt:lpstr>
      <vt:lpstr>Factors that Influence the Characteristics and Distribution of Biomes</vt:lpstr>
      <vt:lpstr>Biomes Worksheet</vt:lpstr>
      <vt:lpstr>Influencing Factors</vt:lpstr>
      <vt:lpstr>Influencing factors</vt:lpstr>
      <vt:lpstr>How to read a graph</vt:lpstr>
      <vt:lpstr>Practice Problems pg. 13</vt:lpstr>
      <vt:lpstr>Practice Problem Answers</vt:lpstr>
      <vt:lpstr>Climatographs</vt:lpstr>
      <vt:lpstr>Lab 1-1C</vt:lpstr>
      <vt:lpstr>Adaptations and Biomes</vt:lpstr>
      <vt:lpstr>A survey of Biomes</vt:lpstr>
      <vt:lpstr>Biomes</vt:lpstr>
      <vt:lpstr>Ch 1.1 Biomes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Biomes</dc:title>
  <dc:creator>Kim Hinds</dc:creator>
  <cp:lastModifiedBy>Kimberly Hinds</cp:lastModifiedBy>
  <cp:revision>21</cp:revision>
  <dcterms:created xsi:type="dcterms:W3CDTF">2013-01-23T01:38:33Z</dcterms:created>
  <dcterms:modified xsi:type="dcterms:W3CDTF">2015-05-14T03:20:12Z</dcterms:modified>
</cp:coreProperties>
</file>